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76" r:id="rId5"/>
    <p:sldId id="267" r:id="rId6"/>
    <p:sldId id="259" r:id="rId7"/>
    <p:sldId id="260" r:id="rId8"/>
    <p:sldId id="268" r:id="rId9"/>
    <p:sldId id="265" r:id="rId10"/>
    <p:sldId id="263" r:id="rId11"/>
    <p:sldId id="277" r:id="rId12"/>
    <p:sldId id="271" r:id="rId13"/>
    <p:sldId id="264" r:id="rId14"/>
    <p:sldId id="261" r:id="rId15"/>
    <p:sldId id="274" r:id="rId16"/>
    <p:sldId id="275" r:id="rId17"/>
    <p:sldId id="266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5897"/>
  </p:normalViewPr>
  <p:slideViewPr>
    <p:cSldViewPr snapToGrid="0">
      <p:cViewPr varScale="1">
        <p:scale>
          <a:sx n="109" d="100"/>
          <a:sy n="109" d="100"/>
        </p:scale>
        <p:origin x="600" y="184"/>
      </p:cViewPr>
      <p:guideLst/>
    </p:cSldViewPr>
  </p:slideViewPr>
  <p:outlineViewPr>
    <p:cViewPr>
      <p:scale>
        <a:sx n="33" d="100"/>
        <a:sy n="33" d="100"/>
      </p:scale>
      <p:origin x="0" y="-2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546DD-2480-E043-B647-B74120F316FC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C1A1E-4DC5-D74F-A8D4-A884DC57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90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C1A1E-4DC5-D74F-A8D4-A884DC5748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4938" y="1214438"/>
            <a:ext cx="6753224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4938" y="3602038"/>
            <a:ext cx="675322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ADXL3xx" TargetMode="External"/><Relationship Id="rId4" Type="http://schemas.openxmlformats.org/officeDocument/2006/relationships/hyperlink" Target="https://www.adafruit.com/product/301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ultimate-gps/external-antenna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s://blogs.mathworks.com/iot/2015/01/16/thingspeak-used-to-track-luggage-for-travel-internet-of-things-applicati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s://www.marketwatch.com/story/these-airlines-have-the-most-complaints-and-lost-luggage-2018-02-26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-ieee-org.gate.lib.buffalo.edu/document/8081953/" TargetMode="External"/><Relationship Id="rId4" Type="http://schemas.openxmlformats.org/officeDocument/2006/relationships/hyperlink" Target="https://news.delta.com/delta-introduces-innovative-baggage-tracking-process-0" TargetMode="External"/><Relationship Id="rId5" Type="http://schemas.openxmlformats.org/officeDocument/2006/relationships/hyperlink" Target="http://dataconomy.com/2017/06/data-changing-way-travel/" TargetMode="External"/><Relationship Id="rId6" Type="http://schemas.openxmlformats.org/officeDocument/2006/relationships/hyperlink" Target="https://www.slideshare.net/PeterSam67/tr402presentationfinalpp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eeexplore-ieee-org.gate.lib.buffalo.edu/document/7915014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www.sita.aero/baggage-report-201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www.sita.aero/baggage-report-201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ripadvisor.com/ShowTopic-g1-i12530-k10943869-Luggage_Tracker_that_uses_YOUR_SIM_card-Travel_Gadgets_and_Gear.html" TargetMode="External"/><Relationship Id="rId3" Type="http://schemas.openxmlformats.org/officeDocument/2006/relationships/hyperlink" Target="https://ieeexplore.ieee.org/document/7915014/?reload=tru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s://www.arduino.cc/en/Reference/SoftwareSerial" TargetMode="External"/><Relationship Id="rId6" Type="http://schemas.openxmlformats.org/officeDocument/2006/relationships/hyperlink" Target="https://github.com/adafruit/Adafruit_GPS" TargetMode="External"/><Relationship Id="rId7" Type="http://schemas.openxmlformats.org/officeDocument/2006/relationships/hyperlink" Target="https://github.com/Parushgi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peak.com/channels/486728/private_show" TargetMode="External"/><Relationship Id="rId4" Type="http://schemas.openxmlformats.org/officeDocument/2006/relationships/hyperlink" Target="http://api.thingspeak.com/update?key=GFNF1ZA3S1WO6Y1I&amp;lat=42.880230&amp;long=-78.87873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5276" y="1894376"/>
            <a:ext cx="6753224" cy="2387600"/>
          </a:xfrm>
        </p:spPr>
        <p:txBody>
          <a:bodyPr/>
          <a:lstStyle/>
          <a:p>
            <a:r>
              <a:rPr lang="en-US" b="0" dirty="0"/>
              <a:t>Smart Baggage </a:t>
            </a:r>
            <a:r>
              <a:rPr lang="en-US" b="0" dirty="0" smtClean="0"/>
              <a:t>Tracking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6538" y="6321791"/>
            <a:ext cx="6753224" cy="1655762"/>
          </a:xfrm>
        </p:spPr>
        <p:txBody>
          <a:bodyPr/>
          <a:lstStyle/>
          <a:p>
            <a:r>
              <a:rPr lang="en-US" dirty="0" smtClean="0"/>
              <a:t>CSE 745 SEMINAR (</a:t>
            </a:r>
            <a:r>
              <a:rPr lang="en-US" dirty="0" err="1" smtClean="0"/>
              <a:t>Parush</a:t>
            </a:r>
            <a:r>
              <a:rPr lang="en-US" dirty="0" smtClean="0"/>
              <a:t> </a:t>
            </a:r>
            <a:r>
              <a:rPr lang="en-US" dirty="0" err="1" smtClean="0"/>
              <a:t>Garg</a:t>
            </a:r>
            <a:r>
              <a:rPr lang="en-US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ThingSpeak</a:t>
            </a:r>
            <a:r>
              <a:rPr lang="en-US" dirty="0" smtClean="0"/>
              <a:t> in detail?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84" y="1690688"/>
            <a:ext cx="6469032" cy="42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8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Video? 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Screen Record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0038" y="1690688"/>
            <a:ext cx="6714978" cy="41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6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external Antenna in order to capture the best signals from the GPS.</a:t>
            </a:r>
            <a:r>
              <a:rPr lang="en-US" baseline="30000" dirty="0" smtClean="0"/>
              <a:t> [1]</a:t>
            </a:r>
            <a:endParaRPr lang="en-US" dirty="0" smtClean="0"/>
          </a:p>
          <a:p>
            <a:r>
              <a:rPr lang="en-US" dirty="0" smtClean="0"/>
              <a:t>Use of accelerometer so that it would sense when the plane accelerates and breaks and use that to stop and start the reporting of its position. </a:t>
            </a:r>
            <a:r>
              <a:rPr lang="mr-IN" dirty="0" smtClean="0"/>
              <a:t>–</a:t>
            </a:r>
            <a:r>
              <a:rPr lang="en-US" dirty="0" smtClean="0"/>
              <a:t> A much more energy efficient solution. </a:t>
            </a:r>
            <a:r>
              <a:rPr lang="en-US" baseline="30000" dirty="0" smtClean="0"/>
              <a:t>[2]</a:t>
            </a:r>
            <a:endParaRPr lang="en-US" dirty="0" smtClean="0"/>
          </a:p>
          <a:p>
            <a:r>
              <a:rPr lang="en-US" dirty="0" smtClean="0"/>
              <a:t>For areas with poor connectivity, use </a:t>
            </a:r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r>
              <a:rPr lang="en-US" dirty="0" smtClean="0"/>
              <a:t> + which allows you to program and connect to “Open” </a:t>
            </a:r>
            <a:r>
              <a:rPr lang="en-US" dirty="0" err="1" smtClean="0"/>
              <a:t>WiFi</a:t>
            </a:r>
            <a:r>
              <a:rPr lang="en-US" dirty="0" smtClean="0"/>
              <a:t> connections.</a:t>
            </a:r>
            <a:r>
              <a:rPr lang="en-US" baseline="30000" dirty="0" smtClean="0"/>
              <a:t> [3]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5998887"/>
            <a:ext cx="5076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1: </a:t>
            </a:r>
            <a:r>
              <a:rPr lang="en-US" sz="1000" dirty="0" smtClean="0">
                <a:hlinkClick r:id="rId2"/>
              </a:rPr>
              <a:t>External Antenna by GPS</a:t>
            </a:r>
            <a:endParaRPr lang="en-US" sz="1000" dirty="0" smtClean="0"/>
          </a:p>
          <a:p>
            <a:r>
              <a:rPr lang="en-US" sz="1000" dirty="0" smtClean="0"/>
              <a:t>2: </a:t>
            </a:r>
            <a:r>
              <a:rPr lang="en-US" sz="1000" dirty="0" smtClean="0">
                <a:hlinkClick r:id="rId3"/>
              </a:rPr>
              <a:t>Accelerometer Arduino</a:t>
            </a:r>
            <a:endParaRPr lang="en-US" sz="1000" dirty="0" smtClean="0"/>
          </a:p>
          <a:p>
            <a:r>
              <a:rPr lang="en-US" sz="1000" dirty="0" smtClean="0"/>
              <a:t>3: </a:t>
            </a:r>
            <a:r>
              <a:rPr lang="en-US" sz="1000" dirty="0" err="1" smtClean="0">
                <a:hlinkClick r:id="rId4"/>
              </a:rPr>
              <a:t>Adafruit</a:t>
            </a:r>
            <a:r>
              <a:rPr lang="en-US" sz="1000" dirty="0" smtClean="0">
                <a:hlinkClick r:id="rId4"/>
              </a:rPr>
              <a:t> </a:t>
            </a:r>
            <a:r>
              <a:rPr lang="en-US" sz="1000" dirty="0" err="1" smtClean="0">
                <a:hlinkClick r:id="rId4"/>
              </a:rPr>
              <a:t>WiFi</a:t>
            </a:r>
            <a:r>
              <a:rPr lang="en-US" sz="1000" dirty="0" smtClean="0">
                <a:hlinkClick r:id="rId4"/>
              </a:rPr>
              <a:t> Feather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3457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 Visualization? Using d3 JS?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2" y="2075960"/>
            <a:ext cx="4990735" cy="2460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5320"/>
            <a:ext cx="5540347" cy="24474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2443" y="4552769"/>
            <a:ext cx="245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Airlines Word Cloud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58564" y="4536829"/>
            <a:ext cx="245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Countries Word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 after visualization?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7" y="1534137"/>
            <a:ext cx="4835389" cy="222628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716" y="3021504"/>
            <a:ext cx="3739662" cy="18698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5826369"/>
            <a:ext cx="337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smtClean="0">
                <a:hlinkClick r:id="rId4"/>
              </a:rPr>
              <a:t>How to visualize data?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2317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 Visualization on real data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527" y="1690688"/>
            <a:ext cx="5901592" cy="37498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1539" y="5826370"/>
            <a:ext cx="3622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smtClean="0">
                <a:hlinkClick r:id="rId3"/>
              </a:rPr>
              <a:t>SITA Data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2386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Utilized in handling loss of luggage in airlines industries.</a:t>
            </a:r>
          </a:p>
          <a:p>
            <a:r>
              <a:rPr lang="en-US" dirty="0" smtClean="0"/>
              <a:t>Satisfaction for customers. </a:t>
            </a:r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sed as a tracker in shipments shipped using e-commerce services such as Amazon, eBay, etc.</a:t>
            </a:r>
          </a:p>
          <a:p>
            <a:r>
              <a:rPr lang="en-US" dirty="0" smtClean="0"/>
              <a:t>Taken up as a personal use such as detecting where your vehicle is in a parking area.</a:t>
            </a:r>
          </a:p>
        </p:txBody>
      </p:sp>
    </p:spTree>
    <p:extLst>
      <p:ext uri="{BB962C8B-B14F-4D97-AF65-F5344CB8AC3E}">
        <p14:creationId xmlns:p14="http://schemas.microsoft.com/office/powerpoint/2010/main" val="6307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2"/>
              </a:rPr>
              <a:t>Baggage tracking and handling system using RFID and IoT for airports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IEEE </a:t>
            </a:r>
            <a:r>
              <a:rPr lang="is-IS" dirty="0" smtClean="0"/>
              <a:t>16852788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Techniques for Detecting and Tracking of Baggages in Airports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IEEE </a:t>
            </a:r>
            <a:r>
              <a:rPr lang="is-IS" dirty="0" smtClean="0"/>
              <a:t>17303323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4"/>
              </a:rPr>
              <a:t>Delta Airlines, Alaska Airlines spent $50 million in IoT through    travel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5"/>
              </a:rPr>
              <a:t>Baggage tracking in news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hlinkClick r:id="rId6"/>
              </a:rPr>
              <a:t>Tracking Airline Baggage with RFID Technology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524" y="2346326"/>
            <a:ext cx="10837984" cy="1791921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THANK YOU</a:t>
            </a:r>
            <a:br>
              <a:rPr lang="en-US" sz="6600" dirty="0" smtClean="0"/>
            </a:br>
            <a:r>
              <a:rPr lang="en-US" sz="6600" dirty="0" smtClean="0"/>
              <a:t>#</a:t>
            </a:r>
            <a:r>
              <a:rPr lang="en-US" sz="6600" dirty="0" err="1" smtClean="0"/>
              <a:t>LoveIoT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4890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tracking?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4" t="21741" r="14" b="-21770"/>
          <a:stretch/>
        </p:blipFill>
        <p:spPr>
          <a:xfrm>
            <a:off x="152400" y="2722291"/>
            <a:ext cx="5725638" cy="32216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5" t="-72" r="2925" b="72"/>
          <a:stretch/>
        </p:blipFill>
        <p:spPr>
          <a:xfrm>
            <a:off x="5878038" y="1690688"/>
            <a:ext cx="6145801" cy="2759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820783"/>
            <a:ext cx="3511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smtClean="0">
                <a:hlinkClick r:id="rId4"/>
              </a:rPr>
              <a:t>SITA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641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expression when baggage is lost?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26" y="1885462"/>
            <a:ext cx="4882747" cy="32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with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74" y="1690687"/>
            <a:ext cx="4311965" cy="345574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36" y="1690688"/>
            <a:ext cx="3924917" cy="34557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1174" y="5943600"/>
            <a:ext cx="3892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Souce</a:t>
            </a:r>
            <a:r>
              <a:rPr lang="en-US" sz="1000" dirty="0" smtClean="0"/>
              <a:t> : </a:t>
            </a:r>
            <a:r>
              <a:rPr lang="en-US" sz="1000" dirty="0" smtClean="0">
                <a:hlinkClick r:id="rId4"/>
              </a:rPr>
              <a:t>SITA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579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31" y="1578595"/>
            <a:ext cx="10515600" cy="43873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Before:</a:t>
            </a:r>
          </a:p>
          <a:p>
            <a:r>
              <a:rPr lang="en-US" dirty="0" smtClean="0"/>
              <a:t>Connectivity using SIM Card to retrieve the location.</a:t>
            </a:r>
            <a:r>
              <a:rPr lang="en-US" baseline="30000" dirty="0"/>
              <a:t> </a:t>
            </a:r>
            <a:r>
              <a:rPr lang="en-US" baseline="30000" dirty="0" smtClean="0"/>
              <a:t>[1]</a:t>
            </a:r>
            <a:endParaRPr lang="en-US" dirty="0" smtClean="0"/>
          </a:p>
          <a:p>
            <a:r>
              <a:rPr lang="en-US" dirty="0" smtClean="0"/>
              <a:t>Possible only when traveling in Domestic Airlines.</a:t>
            </a:r>
          </a:p>
          <a:p>
            <a:r>
              <a:rPr lang="en-US" dirty="0" smtClean="0"/>
              <a:t>UI not available for users. Only for airlines internal use.</a:t>
            </a:r>
          </a:p>
          <a:p>
            <a:r>
              <a:rPr lang="en-US" dirty="0" smtClean="0"/>
              <a:t>Not possible for travel with more than 6 hours duration.</a:t>
            </a:r>
          </a:p>
          <a:p>
            <a:r>
              <a:rPr lang="en-US" dirty="0" smtClean="0"/>
              <a:t>Using RFID to track the baggage </a:t>
            </a:r>
            <a:r>
              <a:rPr lang="mr-IN" dirty="0" smtClean="0"/>
              <a:t>–</a:t>
            </a:r>
            <a:r>
              <a:rPr lang="en-US" dirty="0" smtClean="0"/>
              <a:t> costly.</a:t>
            </a:r>
            <a:r>
              <a:rPr lang="en-US" baseline="30000" dirty="0"/>
              <a:t> </a:t>
            </a:r>
            <a:r>
              <a:rPr lang="en-US" baseline="30000" dirty="0" smtClean="0"/>
              <a:t>[2]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After: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Seamless connectivity using GPS board.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Possible in travel across the world and battery backup provided.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UI available for users in order to track the baggage.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0631" y="5765892"/>
            <a:ext cx="440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1: </a:t>
            </a:r>
            <a:r>
              <a:rPr lang="en-US" sz="1000" dirty="0" smtClean="0">
                <a:hlinkClick r:id="rId2"/>
              </a:rPr>
              <a:t>Baggage tracking using Sim card</a:t>
            </a:r>
            <a:endParaRPr lang="en-US" sz="1000" dirty="0" smtClean="0"/>
          </a:p>
          <a:p>
            <a:r>
              <a:rPr lang="en-US" sz="1000" dirty="0" smtClean="0"/>
              <a:t>2: </a:t>
            </a:r>
            <a:r>
              <a:rPr lang="en-US" sz="1000" dirty="0" smtClean="0">
                <a:hlinkClick r:id="rId3"/>
              </a:rPr>
              <a:t>RFID baggage tracking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6698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" y="1690688"/>
            <a:ext cx="2369933" cy="180425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98" y="3726002"/>
            <a:ext cx="2388474" cy="1883867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57" y="1690687"/>
            <a:ext cx="1761692" cy="19551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45" y="3726002"/>
            <a:ext cx="1987062" cy="19870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39" y="1915426"/>
            <a:ext cx="2858295" cy="1505709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" idx="2"/>
            <a:endCxn id="8" idx="1"/>
          </p:cNvCxnSpPr>
          <p:nvPr/>
        </p:nvCxnSpPr>
        <p:spPr>
          <a:xfrm rot="16200000" flipH="1">
            <a:off x="1415519" y="3488956"/>
            <a:ext cx="1172993" cy="118496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8" idx="3"/>
            <a:endCxn id="9" idx="2"/>
          </p:cNvCxnSpPr>
          <p:nvPr/>
        </p:nvCxnSpPr>
        <p:spPr>
          <a:xfrm flipV="1">
            <a:off x="4982972" y="3645876"/>
            <a:ext cx="1110331" cy="102206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9" idx="3"/>
            <a:endCxn id="10" idx="1"/>
          </p:cNvCxnSpPr>
          <p:nvPr/>
        </p:nvCxnSpPr>
        <p:spPr>
          <a:xfrm>
            <a:off x="6974149" y="2668282"/>
            <a:ext cx="397296" cy="205125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0" idx="3"/>
            <a:endCxn id="11" idx="2"/>
          </p:cNvCxnSpPr>
          <p:nvPr/>
        </p:nvCxnSpPr>
        <p:spPr>
          <a:xfrm flipV="1">
            <a:off x="9358507" y="3421135"/>
            <a:ext cx="929380" cy="129839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282" y="5609869"/>
            <a:ext cx="50064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/>
              <a:t>1 - </a:t>
            </a:r>
            <a:r>
              <a:rPr lang="en-US" sz="1300" b="1" dirty="0" err="1" smtClean="0"/>
              <a:t>Adafruit</a:t>
            </a:r>
            <a:r>
              <a:rPr lang="en-US" sz="1300" b="1" dirty="0" smtClean="0"/>
              <a:t> Ultimate GPS Breakout</a:t>
            </a:r>
          </a:p>
          <a:p>
            <a:r>
              <a:rPr lang="en-US" sz="1300" b="1" dirty="0" smtClean="0"/>
              <a:t>2 </a:t>
            </a:r>
            <a:r>
              <a:rPr lang="mr-IN" sz="1300" b="1" dirty="0" smtClean="0"/>
              <a:t>–</a:t>
            </a:r>
            <a:r>
              <a:rPr lang="en-US" sz="1300" b="1" dirty="0" smtClean="0"/>
              <a:t> Arduino UNO</a:t>
            </a:r>
          </a:p>
          <a:p>
            <a:r>
              <a:rPr lang="en-US" sz="1300" b="1" dirty="0" smtClean="0"/>
              <a:t>3 </a:t>
            </a:r>
            <a:r>
              <a:rPr lang="mr-IN" sz="1300" b="1" dirty="0" smtClean="0"/>
              <a:t>–</a:t>
            </a:r>
            <a:r>
              <a:rPr lang="en-US" sz="1300" b="1" dirty="0" smtClean="0"/>
              <a:t> Battery, Antenna, Jumper wires, </a:t>
            </a:r>
            <a:r>
              <a:rPr lang="en-US" sz="1300" b="1" dirty="0" err="1" smtClean="0"/>
              <a:t>etc</a:t>
            </a:r>
            <a:endParaRPr lang="en-US" sz="1300" b="1" dirty="0" smtClean="0"/>
          </a:p>
          <a:p>
            <a:r>
              <a:rPr lang="en-US" sz="1300" b="1" dirty="0" smtClean="0"/>
              <a:t>4 </a:t>
            </a:r>
            <a:r>
              <a:rPr lang="mr-IN" sz="1300" b="1" dirty="0" smtClean="0"/>
              <a:t>–</a:t>
            </a:r>
            <a:r>
              <a:rPr lang="en-US" sz="1300" b="1" dirty="0" smtClean="0"/>
              <a:t> Data sent on cloud</a:t>
            </a:r>
          </a:p>
          <a:p>
            <a:r>
              <a:rPr lang="en-US" sz="1300" b="1" dirty="0" smtClean="0"/>
              <a:t>5 </a:t>
            </a:r>
            <a:r>
              <a:rPr lang="mr-IN" sz="1300" b="1" dirty="0" smtClean="0"/>
              <a:t>–</a:t>
            </a:r>
            <a:r>
              <a:rPr lang="en-US" sz="1300" b="1" dirty="0" smtClean="0"/>
              <a:t> Data Analytics</a:t>
            </a:r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0187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in detail?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Arduino and connect it to GPS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External Antenna is required for better </a:t>
            </a:r>
            <a:r>
              <a:rPr lang="en-US" dirty="0" err="1" smtClean="0"/>
              <a:t>connectivities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Save longitudes and latitudes received from GPS device.</a:t>
            </a:r>
            <a:endParaRPr lang="en-US" dirty="0" smtClean="0"/>
          </a:p>
          <a:p>
            <a:r>
              <a:rPr lang="en-US" dirty="0" smtClean="0"/>
              <a:t>Get API Key from </a:t>
            </a:r>
            <a:r>
              <a:rPr lang="en-US" dirty="0" err="1" smtClean="0"/>
              <a:t>ThingSpeak</a:t>
            </a:r>
            <a:r>
              <a:rPr lang="en-US" dirty="0" smtClean="0"/>
              <a:t>.</a:t>
            </a:r>
          </a:p>
          <a:p>
            <a:r>
              <a:rPr lang="en-US" dirty="0" smtClean="0"/>
              <a:t>Update the location over HTTP protocol.</a:t>
            </a:r>
            <a:endParaRPr lang="en-US" dirty="0"/>
          </a:p>
          <a:p>
            <a:r>
              <a:rPr lang="en-US" dirty="0" smtClean="0"/>
              <a:t>Collect </a:t>
            </a:r>
            <a:r>
              <a:rPr lang="en-US" dirty="0" smtClean="0"/>
              <a:t>data sent over cloud on portal.</a:t>
            </a:r>
          </a:p>
          <a:p>
            <a:r>
              <a:rPr lang="en-US" dirty="0" smtClean="0"/>
              <a:t>Analyze and Visualize.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 </a:t>
            </a:r>
            <a:r>
              <a:rPr lang="en-US" dirty="0" smtClean="0"/>
              <a:t>detail</a:t>
            </a:r>
            <a:r>
              <a:rPr lang="en-US" dirty="0" smtClean="0"/>
              <a:t>? (Using Arduino IDE)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SoftSerial</a:t>
            </a:r>
            <a:r>
              <a:rPr lang="en-US" dirty="0" smtClean="0"/>
              <a:t> library for connecting GPS and updating the location on cloud.</a:t>
            </a:r>
            <a:r>
              <a:rPr lang="en-US" baseline="30000" dirty="0" smtClean="0"/>
              <a:t>[1]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of </a:t>
            </a:r>
            <a:r>
              <a:rPr lang="en-US" dirty="0" err="1" smtClean="0"/>
              <a:t>ThingSpeak</a:t>
            </a:r>
            <a:r>
              <a:rPr lang="en-US" dirty="0" smtClean="0"/>
              <a:t> API to update the coordinates over cloud. </a:t>
            </a:r>
            <a:r>
              <a:rPr lang="en-US" baseline="30000" dirty="0" smtClean="0"/>
              <a:t>[2]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62" y="2636716"/>
            <a:ext cx="4279900" cy="993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62" y="4193931"/>
            <a:ext cx="6012616" cy="17613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6087728"/>
            <a:ext cx="5498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1: </a:t>
            </a:r>
            <a:r>
              <a:rPr lang="en-US" sz="1000" dirty="0" smtClean="0">
                <a:hlinkClick r:id="rId5"/>
              </a:rPr>
              <a:t>SoftSerial library by Arduino</a:t>
            </a:r>
            <a:endParaRPr lang="en-US" sz="1000" dirty="0" smtClean="0"/>
          </a:p>
          <a:p>
            <a:r>
              <a:rPr lang="en-US" sz="1000" dirty="0" smtClean="0"/>
              <a:t>2: </a:t>
            </a:r>
            <a:r>
              <a:rPr lang="en-US" sz="1000" dirty="0" smtClean="0">
                <a:hlinkClick r:id="rId6"/>
              </a:rPr>
              <a:t>Adafruit GPS</a:t>
            </a:r>
            <a:endParaRPr lang="en-US" sz="1000" dirty="0" smtClean="0"/>
          </a:p>
          <a:p>
            <a:r>
              <a:rPr lang="en-US" sz="1000" dirty="0" smtClean="0"/>
              <a:t>*: </a:t>
            </a:r>
            <a:r>
              <a:rPr lang="en-US" sz="1000" dirty="0" smtClean="0">
                <a:hlinkClick r:id="rId7"/>
              </a:rPr>
              <a:t>Full code. Click here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773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ThingSpeak</a:t>
            </a:r>
            <a:r>
              <a:rPr lang="en-US" dirty="0" smtClean="0"/>
              <a:t> in detail?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Internet of Things (</a:t>
            </a:r>
            <a:r>
              <a:rPr lang="en-US" dirty="0" err="1" smtClean="0"/>
              <a:t>IoT</a:t>
            </a:r>
            <a:r>
              <a:rPr lang="en-US" dirty="0" smtClean="0"/>
              <a:t>) application and API to store and retrieve data from things using HTTP protocol over Internet</a:t>
            </a:r>
            <a:r>
              <a:rPr lang="en-US" dirty="0" smtClean="0"/>
              <a:t>. </a:t>
            </a:r>
            <a:r>
              <a:rPr lang="en-US" baseline="30000" dirty="0" smtClean="0"/>
              <a:t>[1]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56" y="2795832"/>
            <a:ext cx="5791652" cy="3018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5958012"/>
            <a:ext cx="38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1: </a:t>
            </a:r>
            <a:r>
              <a:rPr lang="en-US" sz="1000" dirty="0" smtClean="0">
                <a:hlinkClick r:id="rId3"/>
              </a:rPr>
              <a:t>Login ThingSpeak</a:t>
            </a:r>
            <a:endParaRPr lang="en-US" sz="1000" dirty="0" smtClean="0"/>
          </a:p>
          <a:p>
            <a:r>
              <a:rPr lang="en-US" sz="1000" dirty="0" smtClean="0"/>
              <a:t>2: </a:t>
            </a:r>
            <a:r>
              <a:rPr lang="en-US" sz="1000" dirty="0" smtClean="0">
                <a:hlinkClick r:id="rId4"/>
              </a:rPr>
              <a:t>API Key for </a:t>
            </a:r>
            <a:r>
              <a:rPr lang="en-US" sz="1000" dirty="0" err="1" smtClean="0">
                <a:hlinkClick r:id="rId4"/>
              </a:rPr>
              <a:t>ThingSpeak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797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4D1FAC-A410-456A-8039-83280231CC2A}" vid="{FD8B29F5-5675-434D-8C7E-E408589929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Internet-of-Things-PowerPoint-Template</Template>
  <TotalTime>545</TotalTime>
  <Words>569</Words>
  <Application>Microsoft Macintosh PowerPoint</Application>
  <PresentationFormat>Widescreen</PresentationFormat>
  <Paragraphs>79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Mangal</vt:lpstr>
      <vt:lpstr>Trebuchet MS</vt:lpstr>
      <vt:lpstr>Arial</vt:lpstr>
      <vt:lpstr>Office Theme</vt:lpstr>
      <vt:lpstr>Smart Baggage Tracking</vt:lpstr>
      <vt:lpstr>Why do we need tracking?</vt:lpstr>
      <vt:lpstr>Your expression when baggage is lost?</vt:lpstr>
      <vt:lpstr>Benefits with IoT?</vt:lpstr>
      <vt:lpstr>Background?</vt:lpstr>
      <vt:lpstr>How?</vt:lpstr>
      <vt:lpstr>How in detail?</vt:lpstr>
      <vt:lpstr>Code in detail? (Using Arduino IDE)</vt:lpstr>
      <vt:lpstr>ThingSpeak in detail?</vt:lpstr>
      <vt:lpstr>ThingSpeak in detail? (cont)</vt:lpstr>
      <vt:lpstr>Video? (cont)</vt:lpstr>
      <vt:lpstr>Improvements?</vt:lpstr>
      <vt:lpstr>Types of Data Visualization? Using d3 JS?</vt:lpstr>
      <vt:lpstr>Achievements after visualization?</vt:lpstr>
      <vt:lpstr>D3 Visualization on real data?</vt:lpstr>
      <vt:lpstr>Use cases?</vt:lpstr>
      <vt:lpstr>References</vt:lpstr>
      <vt:lpstr>THANK YOU #LoveIoT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Baggage Tracking</dc:title>
  <dc:creator>parush.theultimate@gmail.com</dc:creator>
  <cp:lastModifiedBy>parush.theultimate@gmail.com</cp:lastModifiedBy>
  <cp:revision>30</cp:revision>
  <dcterms:created xsi:type="dcterms:W3CDTF">2018-04-18T06:10:52Z</dcterms:created>
  <dcterms:modified xsi:type="dcterms:W3CDTF">2018-05-09T16:28:32Z</dcterms:modified>
</cp:coreProperties>
</file>